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Inter SemiBold"/>
      <p:regular r:id="rId50"/>
      <p:bold r:id="rId51"/>
    </p:embeddedFont>
    <p:embeddedFont>
      <p:font typeface="Roboto"/>
      <p:regular r:id="rId52"/>
      <p:bold r:id="rId53"/>
      <p:italic r:id="rId54"/>
      <p:boldItalic r:id="rId55"/>
    </p:embeddedFont>
    <p:embeddedFont>
      <p:font typeface="Inter"/>
      <p:regular r:id="rId56"/>
      <p:bold r:id="rId57"/>
    </p:embeddedFont>
    <p:embeddedFont>
      <p:font typeface="Montserrat"/>
      <p:regular r:id="rId58"/>
      <p:bold r:id="rId59"/>
      <p:italic r:id="rId60"/>
      <p:boldItalic r:id="rId61"/>
    </p:embeddedFont>
    <p:embeddedFont>
      <p:font typeface="Source Code Pro"/>
      <p:regular r:id="rId62"/>
      <p:bold r:id="rId63"/>
      <p:italic r:id="rId64"/>
      <p:boldItalic r:id="rId65"/>
    </p:embeddedFont>
    <p:embeddedFont>
      <p:font typeface="Inter Medium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Ryan Booz"/>
  <p:cmAuthor clrIdx="1" id="1" initials="" lastIdx="1" name="Mathis Van Eetveld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SourceCodePro-regular.fntdata"/><Relationship Id="rId61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64" Type="http://schemas.openxmlformats.org/officeDocument/2006/relationships/font" Target="fonts/SourceCodePro-italic.fntdata"/><Relationship Id="rId63" Type="http://schemas.openxmlformats.org/officeDocument/2006/relationships/font" Target="fonts/SourceCodePro-bold.fntdata"/><Relationship Id="rId22" Type="http://schemas.openxmlformats.org/officeDocument/2006/relationships/slide" Target="slides/slide17.xml"/><Relationship Id="rId66" Type="http://schemas.openxmlformats.org/officeDocument/2006/relationships/font" Target="fonts/InterMedium-regular.fntdata"/><Relationship Id="rId21" Type="http://schemas.openxmlformats.org/officeDocument/2006/relationships/slide" Target="slides/slide16.xml"/><Relationship Id="rId65" Type="http://schemas.openxmlformats.org/officeDocument/2006/relationships/font" Target="fonts/SourceCodePr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font" Target="fonts/InterMedium-bold.fntdata"/><Relationship Id="rId60" Type="http://schemas.openxmlformats.org/officeDocument/2006/relationships/font" Target="fonts/Montserrat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InterSemiBold-bold.fntdata"/><Relationship Id="rId50" Type="http://schemas.openxmlformats.org/officeDocument/2006/relationships/font" Target="fonts/InterSemiBold-regular.fntdata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6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-italic.fntdata"/><Relationship Id="rId13" Type="http://schemas.openxmlformats.org/officeDocument/2006/relationships/slide" Target="slides/slide8.xml"/><Relationship Id="rId57" Type="http://schemas.openxmlformats.org/officeDocument/2006/relationships/font" Target="fonts/Inter-bold.fntdata"/><Relationship Id="rId12" Type="http://schemas.openxmlformats.org/officeDocument/2006/relationships/slide" Target="slides/slide7.xml"/><Relationship Id="rId56" Type="http://schemas.openxmlformats.org/officeDocument/2006/relationships/font" Target="fonts/Inter-regular.fntdata"/><Relationship Id="rId15" Type="http://schemas.openxmlformats.org/officeDocument/2006/relationships/slide" Target="slides/slide10.xml"/><Relationship Id="rId59" Type="http://schemas.openxmlformats.org/officeDocument/2006/relationships/font" Target="fonts/Montserrat-bold.fntdata"/><Relationship Id="rId14" Type="http://schemas.openxmlformats.org/officeDocument/2006/relationships/slide" Target="slides/slide9.xml"/><Relationship Id="rId58" Type="http://schemas.openxmlformats.org/officeDocument/2006/relationships/font" Target="fonts/Montserrat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09-16T13:58:06.359">
    <p:pos x="2075" y="255"/>
    <p:text>I don't think this is technically true. It's 4.2 billion pages, which could fit many more rows (theoretically). So, 4.2B pages x 8192 block size, gets you the 32TB limit per table.
Just to say, it's not total rows specifically. Could be many more, could be many less.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2-09-16T15:37:24.061">
    <p:pos x="6000" y="0"/>
    <p:text>Feels like it would be helpful on this slide or the next to put some kind of ratio number.
"TimescaleDB often compresses time-series data by 90% or more!"</p:text>
  </p:cm>
  <p:cm authorId="1" idx="1" dt="2022-09-16T15:37:24.061">
    <p:pos x="6000" y="0"/>
    <p:text>Good call!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nts.google.com/specimen/Inter" TargetMode="External"/><Relationship Id="rId3" Type="http://schemas.openxmlformats.org/officeDocument/2006/relationships/hyperlink" Target="https://fonts.google.com/specimen/Source+Code+Pro?query=source+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e285bd6f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e285bd6f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Fonts used throughout presentation: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Regular text: Inter (</a:t>
            </a:r>
            <a:r>
              <a:rPr lang="en" u="sng">
                <a:solidFill>
                  <a:srgbClr val="141E35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https://fonts.google.com/specimen/Inter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Numbers: Source code pro (</a:t>
            </a:r>
            <a:r>
              <a:rPr lang="en" u="sng">
                <a:solidFill>
                  <a:srgbClr val="141E3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https://fonts.google.com/specimen/Source+Code+Pro</a:t>
            </a:r>
            <a:r>
              <a:rPr lang="en">
                <a:solidFill>
                  <a:schemeClr val="dk1"/>
                </a:solidFill>
              </a:rPr>
              <a:t> )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54176bed5d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54176bed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54176bed5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54176bed5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6b0839eb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6b0839eb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56b0839e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56b0839e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56b0839eb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56b0839eb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56b0839eb6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56b0839eb6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56b0839eb6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56b0839eb6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56b0839eb6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56b0839eb6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6b0839eb6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56b0839eb6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56b0839eb6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56b0839eb6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54176bed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54176bed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for introducing two people. Follow this quick tutorial to crop images into a circle: https://youtu.be/5mM8l8S9LdY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54176bed5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54176bed5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4176bed5d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4176bed5d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54176bed5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54176bed5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4176bed5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4176bed5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3cdbbbea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e3cdbbbea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Headers for each item on agenda (try to keep to 1-2 lines)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Font: Inter bold + blue recommended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Feel free to duplicate to add more sections!</a:t>
            </a:r>
            <a:endParaRPr>
              <a:solidFill>
                <a:srgbClr val="141E35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6b0839eb6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6b0839eb6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54176bed5d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54176bed5d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internal cover. Used when you need large text and it is not a section header. E.g. “Welcome” “Questions?” “Thank you!” “Shout Outs”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Font: Inter bold + navy recommended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56b0839eb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56b0839eb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4176bed5d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4176bed5d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54176bed5d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54176bed5d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b7fc75bae9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b7fc75bae9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 items. Looks best up to 6 topics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56b0839eb6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56b0839eb6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5a9987ec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5a9987ec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5a9987ec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5a9987ec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when you want to display a couple smaller images or one big one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56b0839eb6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56b0839eb6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5a9987ece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5a9987ece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a9987ec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a9987ec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5a9987ece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5a9987ece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56b0839eb6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56b0839eb6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an internal cover. Used when you need large text and it is not a section header. E.g. “Welcome” “Questions?” “Thank you!” “Shout Outs” etc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Font: Inter bold + navy recommended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f0e5a941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f0e5a941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3f0e5a9418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3f0e5a941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b7fc75bae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b7fc75bae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Time series data is any kind of data where time plays an important role.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Most commonly time series data tracks something that changes over time.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141E35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f0e5a941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f0e5a941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3f0e5a941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3f0e5a941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a9987ece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a9987ece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3f0e5a941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3f0e5a941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Font: Inter bold + navy recommended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5aa0cc882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5aa0cc882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Font: Inter bold + navy recommended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54176bed5d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54176bed5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light version for displaying code snippets.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54176bed5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54176bed5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54176bed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54176bed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when you want to highlight 3 statistics.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7fc75ba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7fc75ba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Headers for each item on agenda </a:t>
            </a:r>
            <a:r>
              <a:rPr lang="en">
                <a:solidFill>
                  <a:srgbClr val="141E35"/>
                </a:solidFill>
              </a:rPr>
              <a:t>(try to keep to 1-2 lines)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Font: Inter bold + blue recommended</a:t>
            </a:r>
            <a:endParaRPr>
              <a:solidFill>
                <a:srgbClr val="141E3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100"/>
              <a:buFont typeface="Arial"/>
              <a:buNone/>
            </a:pPr>
            <a:r>
              <a:rPr lang="en">
                <a:solidFill>
                  <a:srgbClr val="141E35"/>
                </a:solidFill>
              </a:rPr>
              <a:t>Feel free to duplicate to add more sections!</a:t>
            </a:r>
            <a:endParaRPr>
              <a:solidFill>
                <a:srgbClr val="141E35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54176bed5d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54176bed5d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 for displaying key points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nter SemiBold"/>
              <a:buNone/>
              <a:defRPr sz="2800">
                <a:solidFill>
                  <a:schemeClr val="dk1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Char char="●"/>
              <a:defRPr sz="18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●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○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 Medium"/>
              <a:buChar char="■"/>
              <a:defRPr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jpg"/><Relationship Id="rId9" Type="http://schemas.openxmlformats.org/officeDocument/2006/relationships/image" Target="../media/image6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25.png"/><Relationship Id="rId8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2.xml"/><Relationship Id="rId4" Type="http://schemas.openxmlformats.org/officeDocument/2006/relationships/image" Target="../media/image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0" y="-28850"/>
            <a:ext cx="9144000" cy="4375200"/>
          </a:xfrm>
          <a:prstGeom prst="rect">
            <a:avLst/>
          </a:prstGeom>
          <a:solidFill>
            <a:srgbClr val="FDB515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184554" y="1321625"/>
            <a:ext cx="5667600" cy="128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Time-series, PostgreSQL, and You</a:t>
            </a:r>
            <a:endParaRPr b="1" sz="4200">
              <a:solidFill>
                <a:srgbClr val="141E3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88878" y="2569525"/>
            <a:ext cx="6068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96321" y="3267158"/>
            <a:ext cx="33807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Inter"/>
                <a:ea typeface="Inter"/>
                <a:cs typeface="Inter"/>
                <a:sym typeface="Inter"/>
              </a:rPr>
              <a:t>Mathis Van Eetvelde</a:t>
            </a:r>
            <a:endParaRPr b="1"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5485940" y="4535104"/>
            <a:ext cx="3380700" cy="4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"/>
                <a:ea typeface="Inter"/>
                <a:cs typeface="Inter"/>
                <a:sym typeface="Inter"/>
              </a:rPr>
              <a:t>PGConf NYC 2022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125" y="4557350"/>
            <a:ext cx="1279550" cy="37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/>
        </p:nvSpPr>
        <p:spPr>
          <a:xfrm>
            <a:off x="152500" y="590625"/>
            <a:ext cx="26724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Hard limitations of PostgreSQL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0" name="Google Shape;170;p22"/>
          <p:cNvSpPr txBox="1"/>
          <p:nvPr/>
        </p:nvSpPr>
        <p:spPr>
          <a:xfrm>
            <a:off x="3295150" y="406200"/>
            <a:ext cx="5329200" cy="31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30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900"/>
              <a:buFont typeface="Inter Medium"/>
              <a:buChar char="●"/>
            </a:pPr>
            <a:r>
              <a:rPr lang="en" sz="19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4.2 Billion databases</a:t>
            </a:r>
            <a:endParaRPr sz="19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92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Inter Medium"/>
              <a:buChar char="●"/>
            </a:pPr>
            <a:r>
              <a:rPr lang="en" sz="19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1.4 Billion tables per database</a:t>
            </a:r>
            <a:endParaRPr sz="19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92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900"/>
              <a:buFont typeface="Inter Medium"/>
              <a:buChar char="●"/>
            </a:pPr>
            <a:r>
              <a:rPr lang="en" sz="19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32 TB per table (8192 bytes block size)</a:t>
            </a:r>
            <a:endParaRPr sz="19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9250" lvl="0" marL="457200" rtl="0" algn="l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900"/>
              <a:buFont typeface="Inter Medium"/>
              <a:buChar char="●"/>
            </a:pPr>
            <a:r>
              <a:rPr lang="en" sz="19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4.2 Billion pages per table</a:t>
            </a:r>
            <a:endParaRPr sz="19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71" name="Google Shape;171;p22"/>
          <p:cNvPicPr preferRelativeResize="0"/>
          <p:nvPr/>
        </p:nvPicPr>
        <p:blipFill rotWithShape="1">
          <a:blip r:embed="rId4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Partitioning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" name="Google Shape;178;p23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/>
          <p:nvPr/>
        </p:nvSpPr>
        <p:spPr>
          <a:xfrm>
            <a:off x="5290700" y="1222425"/>
            <a:ext cx="1446000" cy="969900"/>
          </a:xfrm>
          <a:prstGeom prst="rect">
            <a:avLst/>
          </a:prstGeom>
          <a:solidFill>
            <a:srgbClr val="E0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32</a:t>
            </a:r>
            <a:r>
              <a:rPr lang="en"/>
              <a:t>TB Table</a:t>
            </a:r>
            <a:endParaRPr/>
          </a:p>
        </p:txBody>
      </p:sp>
      <p:cxnSp>
        <p:nvCxnSpPr>
          <p:cNvPr id="180" name="Google Shape;180;p23"/>
          <p:cNvCxnSpPr/>
          <p:nvPr/>
        </p:nvCxnSpPr>
        <p:spPr>
          <a:xfrm>
            <a:off x="5983425" y="268425"/>
            <a:ext cx="9900" cy="9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Partitioning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5290700" y="1222425"/>
            <a:ext cx="1446000" cy="969900"/>
          </a:xfrm>
          <a:prstGeom prst="rect">
            <a:avLst/>
          </a:prstGeom>
          <a:solidFill>
            <a:srgbClr val="69BF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Root</a:t>
            </a:r>
            <a:r>
              <a:rPr lang="en"/>
              <a:t> Table</a:t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3303050" y="3039275"/>
            <a:ext cx="1198500" cy="969900"/>
          </a:xfrm>
          <a:prstGeom prst="rect">
            <a:avLst/>
          </a:prstGeom>
          <a:solidFill>
            <a:srgbClr val="E0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8TB Table</a:t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>
            <a:off x="4710650" y="3039275"/>
            <a:ext cx="1198500" cy="969900"/>
          </a:xfrm>
          <a:prstGeom prst="rect">
            <a:avLst/>
          </a:prstGeom>
          <a:solidFill>
            <a:srgbClr val="E0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8TB Table</a:t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6118250" y="3039275"/>
            <a:ext cx="1198500" cy="969900"/>
          </a:xfrm>
          <a:prstGeom prst="rect">
            <a:avLst/>
          </a:prstGeom>
          <a:solidFill>
            <a:srgbClr val="E0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8TB Table</a:t>
            </a:r>
            <a:endParaRPr/>
          </a:p>
        </p:txBody>
      </p:sp>
      <p:sp>
        <p:nvSpPr>
          <p:cNvPr id="192" name="Google Shape;192;p24"/>
          <p:cNvSpPr/>
          <p:nvPr/>
        </p:nvSpPr>
        <p:spPr>
          <a:xfrm>
            <a:off x="7525850" y="3039275"/>
            <a:ext cx="1198500" cy="969900"/>
          </a:xfrm>
          <a:prstGeom prst="rect">
            <a:avLst/>
          </a:prstGeom>
          <a:solidFill>
            <a:srgbClr val="E0EE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8TB Table</a:t>
            </a:r>
            <a:endParaRPr/>
          </a:p>
        </p:txBody>
      </p:sp>
      <p:cxnSp>
        <p:nvCxnSpPr>
          <p:cNvPr id="193" name="Google Shape;193;p24"/>
          <p:cNvCxnSpPr/>
          <p:nvPr/>
        </p:nvCxnSpPr>
        <p:spPr>
          <a:xfrm>
            <a:off x="5983425" y="268425"/>
            <a:ext cx="9900" cy="95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stCxn id="188" idx="2"/>
            <a:endCxn id="189" idx="0"/>
          </p:cNvCxnSpPr>
          <p:nvPr/>
        </p:nvCxnSpPr>
        <p:spPr>
          <a:xfrm flipH="1">
            <a:off x="3902300" y="2192325"/>
            <a:ext cx="21114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5" name="Google Shape;195;p24"/>
          <p:cNvCxnSpPr>
            <a:stCxn id="188" idx="2"/>
            <a:endCxn id="190" idx="0"/>
          </p:cNvCxnSpPr>
          <p:nvPr/>
        </p:nvCxnSpPr>
        <p:spPr>
          <a:xfrm flipH="1">
            <a:off x="5309900" y="2192325"/>
            <a:ext cx="7038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4"/>
          <p:cNvCxnSpPr>
            <a:stCxn id="188" idx="2"/>
            <a:endCxn id="191" idx="0"/>
          </p:cNvCxnSpPr>
          <p:nvPr/>
        </p:nvCxnSpPr>
        <p:spPr>
          <a:xfrm>
            <a:off x="6013700" y="2192325"/>
            <a:ext cx="7038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4"/>
          <p:cNvCxnSpPr>
            <a:stCxn id="188" idx="2"/>
            <a:endCxn id="192" idx="0"/>
          </p:cNvCxnSpPr>
          <p:nvPr/>
        </p:nvCxnSpPr>
        <p:spPr>
          <a:xfrm>
            <a:off x="6013700" y="2192325"/>
            <a:ext cx="2111400" cy="8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Partitioning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271900" y="165450"/>
            <a:ext cx="5329200" cy="15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Smaller tables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Smaller indexes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Partition Pruning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Partitioning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3271900" y="165450"/>
            <a:ext cx="5329200" cy="26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Inheritance based partitioning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 (pre PG 10)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Harder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Versatile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Declarative partitioning since (PG 10)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Inter Medium"/>
              <a:buChar char="○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Easier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1218150" y="73112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the root table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0" name="Google Shape;220;p27"/>
          <p:cNvSpPr txBox="1"/>
          <p:nvPr/>
        </p:nvSpPr>
        <p:spPr>
          <a:xfrm>
            <a:off x="1313698" y="1026313"/>
            <a:ext cx="6561000" cy="12621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TIMESTAMPTZ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sensorID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sensor_value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1" name="Google Shape;221;p27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7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1196629" y="197225"/>
            <a:ext cx="768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Inheritance based partitioning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4" name="Google Shape;224;p27"/>
          <p:cNvSpPr txBox="1"/>
          <p:nvPr/>
        </p:nvSpPr>
        <p:spPr>
          <a:xfrm>
            <a:off x="1218150" y="2288425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inheritance tables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1269898" y="2602663"/>
            <a:ext cx="6604200" cy="8004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measurement_y2022m01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INHERITS (measurement);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measurement_y2022m02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INHERITS (measurement);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measurement_y2022m03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INHERITS (measurement);</a:t>
            </a:r>
            <a:endParaRPr i="1" sz="13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1244025" y="3403075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indexes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27"/>
          <p:cNvSpPr txBox="1"/>
          <p:nvPr/>
        </p:nvSpPr>
        <p:spPr>
          <a:xfrm>
            <a:off x="1295773" y="3717313"/>
            <a:ext cx="6604200" cy="8004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measurement_y2022m01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measurement_y2022m02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measurement_y2022m03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28"/>
          <p:cNvSpPr txBox="1"/>
          <p:nvPr/>
        </p:nvSpPr>
        <p:spPr>
          <a:xfrm>
            <a:off x="1291498" y="793163"/>
            <a:ext cx="6561000" cy="30630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OR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REPLACE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measurement_insert_trigger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endParaRPr sz="1100">
              <a:solidFill>
                <a:srgbClr val="7A82DA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RETURNS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TRIGGER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$$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BEGIN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&gt;=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'2022-01-01'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'2022-02-01'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)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THEN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measurement_y2022m01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(NEW.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	…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ELSIF (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&gt;=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AND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NEW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'2022-04-01'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)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THEN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measurement_y2022m03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(NEW.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ELSE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RAISE EXCEPTION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'Date out of range.'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RETURN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END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$$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LANGUAGE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plpgsql;</a:t>
            </a:r>
            <a:endParaRPr i="1" sz="18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34" name="Google Shape;234;p28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119662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Trigger function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7" name="Google Shape;237;p28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sp>
        <p:nvSpPr>
          <p:cNvPr id="238" name="Google Shape;238;p28"/>
          <p:cNvSpPr txBox="1"/>
          <p:nvPr/>
        </p:nvSpPr>
        <p:spPr>
          <a:xfrm>
            <a:off x="1291498" y="4045813"/>
            <a:ext cx="6561000" cy="8619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TRIGGER insert_measurement_trigger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BEFORE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FOR EACH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EXECUTE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FUNCTION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measurement_insert_trigger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()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29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313700" y="873938"/>
            <a:ext cx="7191300" cy="13083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'2022-01-3'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'2022-01-6'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i="1"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'2022-03-27'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'2022-03-29'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2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46" name="Google Shape;246;p29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9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9"/>
          <p:cNvSpPr txBox="1"/>
          <p:nvPr/>
        </p:nvSpPr>
        <p:spPr>
          <a:xfrm>
            <a:off x="1196628" y="197225"/>
            <a:ext cx="69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Inserts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1313700" y="2383025"/>
            <a:ext cx="7191300" cy="21396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tableoid,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measurement;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tableoid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	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time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   |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sensorid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sensor_value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-----------+------------------------+----------+--------------</a:t>
            </a:r>
            <a:endParaRPr i="1" sz="13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19103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2022-01-03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2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2.9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19103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2022-01-06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1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3.5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  …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…        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… 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19109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2022-03-27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3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2.5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19109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2022-03-29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2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5.3</a:t>
            </a:r>
            <a:endParaRPr sz="12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0" name="Google Shape;250;p29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880725" y="1628125"/>
            <a:ext cx="8021400" cy="23088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EXPLAIN ANALYZE 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 Scan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measurementy2022m03_time_idx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 measurement  (cost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23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05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617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width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16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(actual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005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006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loops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Index Cond: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"time"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 00:00:00+00'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Planning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090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ms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Execution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019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ms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57" name="Google Shape;257;p30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0"/>
          <p:cNvSpPr txBox="1"/>
          <p:nvPr/>
        </p:nvSpPr>
        <p:spPr>
          <a:xfrm>
            <a:off x="80807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Partition Pruning - on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0" name="Google Shape;260;p30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880725" y="931663"/>
            <a:ext cx="8021400" cy="3693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enable_partition_pruning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lang="en" sz="1200">
                <a:solidFill>
                  <a:srgbClr val="B7B7B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 default </a:t>
            </a:r>
            <a:endParaRPr sz="1200">
              <a:solidFill>
                <a:srgbClr val="B7B7B7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1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p31"/>
          <p:cNvSpPr txBox="1"/>
          <p:nvPr/>
        </p:nvSpPr>
        <p:spPr>
          <a:xfrm>
            <a:off x="880725" y="1628125"/>
            <a:ext cx="8021400" cy="31632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EXPLAIN ANALYZE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Append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(cost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78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41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1851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width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16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(actual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031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033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loops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Scan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measurementy2022m01_time_idx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measurementy2022m01 measurement_1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Index Cond: (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"time"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 00:00:00+00'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Scan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measurementy2022m02_time_idx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measurementy2022m02 measurement_2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Index Cond: (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"time"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 00:00:00+00'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Scan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using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measurementy2022m03_time_idx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 measurement_3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Index Cond: (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"time"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&gt;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 00:00:00+00'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::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zone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Planning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123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ms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Execution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053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ms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rows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8" name="Google Shape;268;p31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1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1"/>
          <p:cNvSpPr txBox="1"/>
          <p:nvPr/>
        </p:nvSpPr>
        <p:spPr>
          <a:xfrm>
            <a:off x="80807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Partition Pruning - off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1" name="Google Shape;271;p31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880725" y="931663"/>
            <a:ext cx="8021400" cy="3693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enable_partition_pruning </a:t>
            </a:r>
            <a:r>
              <a:rPr lang="en" sz="12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off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200">
              <a:solidFill>
                <a:srgbClr val="383A4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920200" y="3491625"/>
            <a:ext cx="2633400" cy="4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41E35"/>
                </a:solidFill>
              </a:rPr>
              <a:t>Mathis Van Eetvelde</a:t>
            </a:r>
            <a:endParaRPr sz="18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328211" y="1526619"/>
            <a:ext cx="1817400" cy="1817400"/>
          </a:xfrm>
          <a:prstGeom prst="ellipse">
            <a:avLst/>
          </a:prstGeom>
          <a:solidFill>
            <a:srgbClr val="EEF5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1213900" y="3879114"/>
            <a:ext cx="2046000" cy="5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472EC"/>
                </a:solidFill>
              </a:rPr>
              <a:t>Developer Advocate </a:t>
            </a:r>
            <a:endParaRPr sz="1200">
              <a:solidFill>
                <a:srgbClr val="1472E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472EC"/>
                </a:solidFill>
              </a:rPr>
              <a:t>@Timescale</a:t>
            </a:r>
            <a:endParaRPr sz="1200">
              <a:solidFill>
                <a:srgbClr val="1472EC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213897" y="437400"/>
            <a:ext cx="2281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About</a:t>
            </a: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me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142350" y="4653750"/>
            <a:ext cx="33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1300" y="1459725"/>
            <a:ext cx="1951200" cy="1951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5587" y="1588725"/>
            <a:ext cx="399275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6700" y="2077800"/>
            <a:ext cx="277050" cy="27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35075" y="2525960"/>
            <a:ext cx="320276" cy="221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6703" y="2918675"/>
            <a:ext cx="277051" cy="27705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6376975" y="1588725"/>
            <a:ext cx="4220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@meetvelde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@mathisve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Mathis Van Eetvelde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mathisvaneetvelde.com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33363" y="1275250"/>
            <a:ext cx="2343575" cy="2343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3485675" y="1275250"/>
            <a:ext cx="301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2"/>
          <p:cNvSpPr txBox="1"/>
          <p:nvPr/>
        </p:nvSpPr>
        <p:spPr>
          <a:xfrm>
            <a:off x="1218150" y="73112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the root table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1313698" y="1026313"/>
            <a:ext cx="6561000" cy="13698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TIMESTAMPTZ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sensorID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 NULL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sensor_value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PARTITION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BY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RANGE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3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0" name="Google Shape;280;p32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2"/>
          <p:cNvSpPr txBox="1"/>
          <p:nvPr/>
        </p:nvSpPr>
        <p:spPr>
          <a:xfrm>
            <a:off x="119662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Declarative Partitioning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32"/>
          <p:cNvSpPr txBox="1"/>
          <p:nvPr/>
        </p:nvSpPr>
        <p:spPr>
          <a:xfrm>
            <a:off x="1218150" y="2401502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partitions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4" name="Google Shape;284;p32"/>
          <p:cNvSpPr txBox="1"/>
          <p:nvPr/>
        </p:nvSpPr>
        <p:spPr>
          <a:xfrm>
            <a:off x="1292098" y="2776213"/>
            <a:ext cx="6604200" cy="1754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measurementy2022m01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PARTITION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measurement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FOR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'2022-02-01'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measurementy2022m02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PARTITION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measurement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FOR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'2022-02-01'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PARTITION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OF measurement</a:t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FOR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TO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'2022-04-01'</a:t>
            </a:r>
            <a:r>
              <a:rPr lang="en" sz="12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33"/>
          <p:cNvSpPr txBox="1"/>
          <p:nvPr/>
        </p:nvSpPr>
        <p:spPr>
          <a:xfrm>
            <a:off x="1313700" y="873938"/>
            <a:ext cx="7191300" cy="13083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'2022-01-3'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'2022-01-6'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i="1"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'2022-03-27'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'2022-03-29'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2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2" name="Google Shape;292;p33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3"/>
          <p:cNvSpPr txBox="1"/>
          <p:nvPr/>
        </p:nvSpPr>
        <p:spPr>
          <a:xfrm>
            <a:off x="1196628" y="197225"/>
            <a:ext cx="69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Inserts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1313700" y="2404950"/>
            <a:ext cx="7191300" cy="1985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3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tableoid, </a:t>
            </a:r>
            <a:r>
              <a:rPr lang="en" sz="13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3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3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measurement;</a:t>
            </a:r>
            <a:endParaRPr sz="13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tableoid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	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time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   |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sensorid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sensor_value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-----------+------------------------+----------+--------------</a:t>
            </a:r>
            <a:endParaRPr i="1" sz="13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18918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2022-01-03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2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2.9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18918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2022-01-06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1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3.5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  …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 …        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… 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18924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2022-03-27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3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2.5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18924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2022-03-29 00:00:00+00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	2    </a:t>
            </a:r>
            <a:r>
              <a:rPr i="1" lang="en" sz="13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3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	5.3</a:t>
            </a:r>
            <a:endParaRPr i="1" sz="13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4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4"/>
          <p:cNvSpPr txBox="1"/>
          <p:nvPr/>
        </p:nvSpPr>
        <p:spPr>
          <a:xfrm>
            <a:off x="1291498" y="793163"/>
            <a:ext cx="6561000" cy="40329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ON</a:t>
            </a: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6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endParaRPr i="1" sz="16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tablename, indexname</a:t>
            </a:r>
            <a:endParaRPr sz="16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endParaRPr i="1" sz="16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pg_indexes</a:t>
            </a:r>
            <a:endParaRPr sz="16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WHERE</a:t>
            </a:r>
            <a:endParaRPr i="1" sz="16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tablename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LIKE</a:t>
            </a: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6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'measurement%'</a:t>
            </a:r>
            <a:r>
              <a:rPr lang="en" sz="16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endParaRPr sz="16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tablename 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      |      	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indexname</a:t>
            </a:r>
            <a:endParaRPr i="1"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---------------------+------------------------------</a:t>
            </a:r>
            <a:endParaRPr i="1" sz="16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       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measurement_time_idx</a:t>
            </a:r>
            <a:endParaRPr i="1"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measurementy2022m01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measurementy2022m01_time_idx</a:t>
            </a:r>
            <a:endParaRPr i="1"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measurementy2022m02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measurementy2022m02_time_idx</a:t>
            </a:r>
            <a:endParaRPr i="1"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 </a:t>
            </a:r>
            <a:r>
              <a:rPr i="1" lang="en" sz="16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|</a:t>
            </a:r>
            <a:r>
              <a:rPr i="1" lang="en" sz="16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measurementy2022m03_time_idx</a:t>
            </a:r>
            <a:endParaRPr sz="16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4" name="Google Shape;304;p34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4"/>
          <p:cNvSpPr txBox="1"/>
          <p:nvPr/>
        </p:nvSpPr>
        <p:spPr>
          <a:xfrm>
            <a:off x="119662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Indexes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34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5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Declarative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partitioning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3" name="Google Shape;313;p35"/>
          <p:cNvSpPr txBox="1"/>
          <p:nvPr/>
        </p:nvSpPr>
        <p:spPr>
          <a:xfrm>
            <a:off x="3165650" y="432925"/>
            <a:ext cx="5329200" cy="18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Range partitioning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List partitioning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Hash partitioning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Composite partitioning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4" name="Google Shape;314;p35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5FE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ctrTitle"/>
          </p:nvPr>
        </p:nvSpPr>
        <p:spPr>
          <a:xfrm>
            <a:off x="995500" y="2359950"/>
            <a:ext cx="56667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472EC"/>
                </a:solidFill>
                <a:latin typeface="Inter"/>
                <a:ea typeface="Inter"/>
                <a:cs typeface="Inter"/>
                <a:sym typeface="Inter"/>
              </a:rPr>
              <a:t>Time-series data and You</a:t>
            </a:r>
            <a:endParaRPr b="1" sz="42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0" name="Google Shape;320;p36"/>
          <p:cNvSpPr txBox="1"/>
          <p:nvPr>
            <p:ph idx="1" type="subTitle"/>
          </p:nvPr>
        </p:nvSpPr>
        <p:spPr>
          <a:xfrm>
            <a:off x="1083700" y="3539175"/>
            <a:ext cx="34251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1" name="Google Shape;321;p36"/>
          <p:cNvSpPr txBox="1"/>
          <p:nvPr>
            <p:ph idx="1" type="subTitle"/>
          </p:nvPr>
        </p:nvSpPr>
        <p:spPr>
          <a:xfrm>
            <a:off x="995500" y="962011"/>
            <a:ext cx="18522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endParaRPr b="1" sz="65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322" name="Google Shape;322;p36"/>
          <p:cNvCxnSpPr/>
          <p:nvPr/>
        </p:nvCxnSpPr>
        <p:spPr>
          <a:xfrm>
            <a:off x="-11775" y="3272631"/>
            <a:ext cx="2893200" cy="0"/>
          </a:xfrm>
          <a:prstGeom prst="straightConnector1">
            <a:avLst/>
          </a:prstGeom>
          <a:noFill/>
          <a:ln cap="flat" cmpd="sng" w="19050">
            <a:solidFill>
              <a:srgbClr val="C6D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7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7"/>
          <p:cNvSpPr txBox="1"/>
          <p:nvPr/>
        </p:nvSpPr>
        <p:spPr>
          <a:xfrm>
            <a:off x="1196620" y="197231"/>
            <a:ext cx="4315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Solutions</a:t>
            </a:r>
            <a:endParaRPr b="1" sz="31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1072850" y="1028475"/>
            <a:ext cx="497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Medium"/>
              <a:buChar char="●"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Manual labor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Medium"/>
              <a:buChar char="●"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Diy bash script</a:t>
            </a:r>
            <a:endParaRPr sz="1800"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Inter Medium"/>
              <a:buChar char="●"/>
            </a:pPr>
            <a:r>
              <a:rPr lang="en" sz="1800">
                <a:latin typeface="Inter Medium"/>
                <a:ea typeface="Inter Medium"/>
                <a:cs typeface="Inter Medium"/>
                <a:sym typeface="Inter Medium"/>
              </a:rPr>
              <a:t>pg_partman &amp; pg_cron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515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ctrTitle"/>
          </p:nvPr>
        </p:nvSpPr>
        <p:spPr>
          <a:xfrm>
            <a:off x="311700" y="1489370"/>
            <a:ext cx="8520600" cy="14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700">
                <a:latin typeface="Inter"/>
                <a:ea typeface="Inter"/>
                <a:cs typeface="Inter"/>
                <a:sym typeface="Inter"/>
              </a:rPr>
              <a:t>TimescaleDB</a:t>
            </a:r>
            <a:endParaRPr b="1" sz="5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6" name="Google Shape;336;p38"/>
          <p:cNvSpPr txBox="1"/>
          <p:nvPr/>
        </p:nvSpPr>
        <p:spPr>
          <a:xfrm>
            <a:off x="2052150" y="3022025"/>
            <a:ext cx="503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Postgres for time-series</a:t>
            </a:r>
            <a:endParaRPr b="1"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1218150" y="73112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Install using your favorite package manager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39"/>
          <p:cNvSpPr txBox="1"/>
          <p:nvPr/>
        </p:nvSpPr>
        <p:spPr>
          <a:xfrm>
            <a:off x="1339273" y="1091238"/>
            <a:ext cx="6561000" cy="1046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apt install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timescaledb-2-postgresql-14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yum install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timescaledb-2-postgresql-14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sudo pacman -Syu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timescaledb timescaledb-tune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3" name="Google Shape;343;p39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19662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Quick install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1220163" y="307237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Or install from source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1362835" y="3441663"/>
            <a:ext cx="6561000" cy="1223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clone https://github.com/timescale/timescaledb.git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timescaledb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git checkout 2.5.1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./bootstrap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cd build &amp;&amp; make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make install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1339275" y="4665375"/>
            <a:ext cx="418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https://docs.timescale.com/install/latest/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9" name="Google Shape;349;p39"/>
          <p:cNvSpPr txBox="1"/>
          <p:nvPr/>
        </p:nvSpPr>
        <p:spPr>
          <a:xfrm>
            <a:off x="1196613" y="230237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Use TimescaleDB in a container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39"/>
          <p:cNvSpPr txBox="1"/>
          <p:nvPr/>
        </p:nvSpPr>
        <p:spPr>
          <a:xfrm>
            <a:off x="1339285" y="2671663"/>
            <a:ext cx="6561000" cy="338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docker run -d --name timescaledb -p 5432:5432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/>
          <p:nvPr/>
        </p:nvSpPr>
        <p:spPr>
          <a:xfrm>
            <a:off x="1218150" y="73112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a table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1339273" y="1091238"/>
            <a:ext cx="6561000" cy="12621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TIMESTAMPTZ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NOT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sensorID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sensor_value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2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57" name="Google Shape;357;p40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8" name="Google Shape;358;p40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0"/>
          <p:cNvSpPr txBox="1"/>
          <p:nvPr/>
        </p:nvSpPr>
        <p:spPr>
          <a:xfrm>
            <a:off x="1196620" y="197231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TimescaleDB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40"/>
          <p:cNvSpPr txBox="1"/>
          <p:nvPr/>
        </p:nvSpPr>
        <p:spPr>
          <a:xfrm>
            <a:off x="1345675" y="2872069"/>
            <a:ext cx="6561000" cy="338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create_hypertable(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'time'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2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1" name="Google Shape;361;p40"/>
          <p:cNvSpPr txBox="1"/>
          <p:nvPr/>
        </p:nvSpPr>
        <p:spPr>
          <a:xfrm>
            <a:off x="1224550" y="250277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a hypertable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0"/>
          <p:cNvSpPr txBox="1"/>
          <p:nvPr/>
        </p:nvSpPr>
        <p:spPr>
          <a:xfrm>
            <a:off x="1358450" y="3682525"/>
            <a:ext cx="6561000" cy="338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 </a:t>
            </a: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create_distributed_hypertable(</a:t>
            </a:r>
            <a:r>
              <a:rPr i="1"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i="1"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'time'</a:t>
            </a: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i="1"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'sensorID'</a:t>
            </a: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1237325" y="3313227"/>
            <a:ext cx="52425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2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Create a distributed hypertable</a:t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4" name="Google Shape;36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4075" y="2993150"/>
            <a:ext cx="1873578" cy="215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p41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41"/>
          <p:cNvSpPr txBox="1"/>
          <p:nvPr/>
        </p:nvSpPr>
        <p:spPr>
          <a:xfrm>
            <a:off x="1313700" y="873938"/>
            <a:ext cx="7191300" cy="12621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'2022-01-3'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'2022-01-6'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…</a:t>
            </a:r>
            <a:endParaRPr i="1" sz="10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'2022-03-27'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INSERT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INTO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(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sensorID, 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VALUES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'2022-03-29'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2" name="Google Shape;372;p41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1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/>
        </p:nvSpPr>
        <p:spPr>
          <a:xfrm>
            <a:off x="1196628" y="197225"/>
            <a:ext cx="69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Inserts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5" name="Google Shape;375;p41"/>
          <p:cNvSpPr txBox="1"/>
          <p:nvPr/>
        </p:nvSpPr>
        <p:spPr>
          <a:xfrm>
            <a:off x="1313700" y="2339175"/>
            <a:ext cx="7191300" cy="25860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tableoid,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tableoid |         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    | sensorid | sensor_value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A0A1A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----------+------------------------+----------+--------------</a:t>
            </a:r>
            <a:endParaRPr i="1" sz="1000">
              <a:solidFill>
                <a:srgbClr val="A0A1A7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19204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9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19210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19216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19222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…   |           …            |     …    |           … </a:t>
            </a:r>
            <a:endParaRPr sz="7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19240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19246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24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19246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28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19252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06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19252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2022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08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00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|          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CE33C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endParaRPr sz="1000">
              <a:solidFill>
                <a:srgbClr val="CE33C0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6" name="Google Shape;376;p41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0" y="0"/>
            <a:ext cx="3000000" cy="51435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5"/>
          <p:cNvSpPr txBox="1"/>
          <p:nvPr>
            <p:ph type="ctrTitle"/>
          </p:nvPr>
        </p:nvSpPr>
        <p:spPr>
          <a:xfrm>
            <a:off x="218150" y="644874"/>
            <a:ext cx="2395200" cy="43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Inter"/>
                <a:ea typeface="Inter"/>
                <a:cs typeface="Inter"/>
                <a:sym typeface="Inter"/>
              </a:rPr>
              <a:t>Agenda</a:t>
            </a:r>
            <a:endParaRPr b="1"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18156" y="1051230"/>
            <a:ext cx="24984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nter Medium"/>
                <a:ea typeface="Inter Medium"/>
                <a:cs typeface="Inter Medium"/>
                <a:sym typeface="Inter Medium"/>
              </a:rPr>
              <a:t>Topics we will cover today</a:t>
            </a:r>
            <a:endParaRPr sz="1400"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000000" y="452866"/>
            <a:ext cx="8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endParaRPr b="1" sz="28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8177875" y="4616625"/>
            <a:ext cx="659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8" name="Google Shape;88;p15"/>
          <p:cNvSpPr txBox="1"/>
          <p:nvPr/>
        </p:nvSpPr>
        <p:spPr>
          <a:xfrm>
            <a:off x="3000000" y="1073275"/>
            <a:ext cx="8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endParaRPr b="1" sz="28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000000" y="1704983"/>
            <a:ext cx="8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</a:t>
            </a:r>
            <a:endParaRPr b="1" sz="28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5"/>
          <p:cNvSpPr txBox="1"/>
          <p:nvPr>
            <p:ph idx="1" type="subTitle"/>
          </p:nvPr>
        </p:nvSpPr>
        <p:spPr>
          <a:xfrm>
            <a:off x="4074072" y="594892"/>
            <a:ext cx="45525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E35"/>
                </a:solidFill>
              </a:rPr>
              <a:t>What is time-series data</a:t>
            </a:r>
            <a:endParaRPr sz="16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1" name="Google Shape;91;p15"/>
          <p:cNvSpPr txBox="1"/>
          <p:nvPr>
            <p:ph idx="1" type="subTitle"/>
          </p:nvPr>
        </p:nvSpPr>
        <p:spPr>
          <a:xfrm>
            <a:off x="4074072" y="1210334"/>
            <a:ext cx="4272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E35"/>
                </a:solidFill>
              </a:rPr>
              <a:t>Time-series data on PostgreSQL</a:t>
            </a:r>
            <a:endParaRPr sz="16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2" name="Google Shape;92;p15"/>
          <p:cNvSpPr txBox="1"/>
          <p:nvPr>
            <p:ph idx="1" type="subTitle"/>
          </p:nvPr>
        </p:nvSpPr>
        <p:spPr>
          <a:xfrm>
            <a:off x="4074091" y="1848612"/>
            <a:ext cx="446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E35"/>
                </a:solidFill>
              </a:rPr>
              <a:t>Time-series data and You</a:t>
            </a:r>
            <a:endParaRPr sz="16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93" name="Google Shape;93;p15"/>
          <p:cNvSpPr txBox="1"/>
          <p:nvPr/>
        </p:nvSpPr>
        <p:spPr>
          <a:xfrm>
            <a:off x="227385" y="4622427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4" name="Google Shape;94;p15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5"/>
          <p:cNvSpPr txBox="1"/>
          <p:nvPr/>
        </p:nvSpPr>
        <p:spPr>
          <a:xfrm>
            <a:off x="3041350" y="2336675"/>
            <a:ext cx="116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03.1</a:t>
            </a:r>
            <a:endParaRPr b="1" sz="28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4074091" y="2480312"/>
            <a:ext cx="4465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41E35"/>
                </a:solidFill>
              </a:rPr>
              <a:t>TimescaleDB</a:t>
            </a:r>
            <a:endParaRPr sz="16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2" name="Google Shape;382;p42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2"/>
          <p:cNvSpPr txBox="1"/>
          <p:nvPr/>
        </p:nvSpPr>
        <p:spPr>
          <a:xfrm>
            <a:off x="1313700" y="873949"/>
            <a:ext cx="7191300" cy="33402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show_chunks(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drop_chunks(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INTERVAL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'5 months'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reorder_chunk(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'_timescaledb_internal._hyper_4_78_chunk'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'measurement_time_idx'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attach_tablespace(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'disk2'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move_chunk(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chunk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=&gt;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'_timescaledb_internal._hyper_4_78_chunk'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destination_tablespace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=&gt;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'disk2'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index_destination_tablespace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=&gt;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'disk2'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reorder_index </a:t>
            </a:r>
            <a:r>
              <a:rPr lang="en" sz="10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=&gt;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'measurement_time_idx'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84" name="Google Shape;384;p42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42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2"/>
          <p:cNvSpPr txBox="1"/>
          <p:nvPr/>
        </p:nvSpPr>
        <p:spPr>
          <a:xfrm>
            <a:off x="1196628" y="197225"/>
            <a:ext cx="698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Auxiliary</a:t>
            </a: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 functions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" name="Google Shape;387;p42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sp>
        <p:nvSpPr>
          <p:cNvPr id="388" name="Google Shape;388;p42"/>
          <p:cNvSpPr txBox="1"/>
          <p:nvPr/>
        </p:nvSpPr>
        <p:spPr>
          <a:xfrm>
            <a:off x="1313700" y="4485550"/>
            <a:ext cx="497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https://docs.timescale.com/api/latest/hypertable/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3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3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6" name="Google Shape;396;p43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Continuous aggregates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926" y="881375"/>
            <a:ext cx="5242500" cy="403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25" y="3016975"/>
            <a:ext cx="4550000" cy="16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/>
          <p:nvPr/>
        </p:nvSpPr>
        <p:spPr>
          <a:xfrm>
            <a:off x="-30950" y="0"/>
            <a:ext cx="1137300" cy="5143500"/>
          </a:xfrm>
          <a:prstGeom prst="rect">
            <a:avLst/>
          </a:prstGeom>
          <a:solidFill>
            <a:srgbClr val="FDB51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4"/>
          <p:cNvSpPr txBox="1"/>
          <p:nvPr/>
        </p:nvSpPr>
        <p:spPr>
          <a:xfrm>
            <a:off x="228700" y="497838"/>
            <a:ext cx="27714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4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2720" y="298950"/>
            <a:ext cx="6801531" cy="31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5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5"/>
          <p:cNvSpPr txBox="1"/>
          <p:nvPr/>
        </p:nvSpPr>
        <p:spPr>
          <a:xfrm>
            <a:off x="1313700" y="797738"/>
            <a:ext cx="7191300" cy="19548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MATERIALIZED VIEW measurement_daily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WITH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0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timescaledb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0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continuous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time_bucket(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'1 day'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0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"time"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day,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23974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avg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avg,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000">
                <a:solidFill>
                  <a:srgbClr val="23974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count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(sensor_value)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count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</a:t>
            </a:r>
            <a:endParaRPr sz="10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GROUP BY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day;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16" name="Google Shape;416;p45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5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Continuous aggregates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9" name="Google Shape;419;p45"/>
          <p:cNvSpPr txBox="1"/>
          <p:nvPr/>
        </p:nvSpPr>
        <p:spPr>
          <a:xfrm>
            <a:off x="1313700" y="3028600"/>
            <a:ext cx="7191300" cy="338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day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AS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avg </a:t>
            </a:r>
            <a:r>
              <a:rPr i="1" lang="en" sz="10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</a:t>
            </a:r>
            <a:r>
              <a:rPr lang="en" sz="10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measurement_daily;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0" name="Google Shape;420;p45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6" name="Google Shape;426;p46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1313700" y="797738"/>
            <a:ext cx="7191300" cy="18777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ALTER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TABLE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measurement </a:t>
            </a: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timescaledb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compress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timescaledb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compress_orderby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'time DESC'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timescaledb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100">
                <a:solidFill>
                  <a:srgbClr val="823FF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compress_segmentby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7A82DA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'sensorID'</a:t>
            </a:r>
            <a:endParaRPr sz="1100">
              <a:solidFill>
                <a:srgbClr val="C5A33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3A4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add_compression_policy(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INTERVAL </a:t>
            </a:r>
            <a:r>
              <a:rPr lang="en" sz="11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'1 month'</a:t>
            </a:r>
            <a:r>
              <a:rPr lang="en" sz="11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0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28" name="Google Shape;428;p46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46"/>
          <p:cNvPicPr preferRelativeResize="0"/>
          <p:nvPr/>
        </p:nvPicPr>
        <p:blipFill rotWithShape="1">
          <a:blip r:embed="rId4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6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Compression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31" name="Google Shape;431;p46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sp>
        <p:nvSpPr>
          <p:cNvPr id="432" name="Google Shape;432;p46"/>
          <p:cNvSpPr txBox="1"/>
          <p:nvPr/>
        </p:nvSpPr>
        <p:spPr>
          <a:xfrm>
            <a:off x="1313700" y="2824575"/>
            <a:ext cx="689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Up to </a:t>
            </a:r>
            <a:r>
              <a:rPr lang="en">
                <a:solidFill>
                  <a:schemeClr val="accent5"/>
                </a:solidFill>
                <a:latin typeface="Inter Medium"/>
                <a:ea typeface="Inter Medium"/>
                <a:cs typeface="Inter Medium"/>
                <a:sym typeface="Inter Medium"/>
              </a:rPr>
              <a:t>94%</a:t>
            </a: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 compression!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7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47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9" name="Google Shape;439;p47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0" name="Google Shape;440;p47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Compression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2" name="Google Shape;442;p47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pic>
        <p:nvPicPr>
          <p:cNvPr id="443" name="Google Shape;44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625" y="853027"/>
            <a:ext cx="7484541" cy="3676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9" name="Google Shape;449;p48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48"/>
          <p:cNvSpPr txBox="1"/>
          <p:nvPr/>
        </p:nvSpPr>
        <p:spPr>
          <a:xfrm>
            <a:off x="1313700" y="797738"/>
            <a:ext cx="7191300" cy="3231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SELECT</a:t>
            </a:r>
            <a:r>
              <a:rPr lang="en" sz="9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add_retention_policy(</a:t>
            </a:r>
            <a:r>
              <a:rPr lang="en" sz="9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'measurement'</a:t>
            </a:r>
            <a:r>
              <a:rPr lang="en" sz="9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INTERVAL </a:t>
            </a:r>
            <a:r>
              <a:rPr lang="en" sz="900">
                <a:solidFill>
                  <a:srgbClr val="C5A33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'5 years'</a:t>
            </a:r>
            <a:r>
              <a:rPr lang="en" sz="900">
                <a:solidFill>
                  <a:srgbClr val="383A4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i="1" sz="1100">
              <a:solidFill>
                <a:srgbClr val="0098DD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1" name="Google Shape;451;p48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48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8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Data Retention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4" name="Google Shape;454;p48"/>
          <p:cNvSpPr txBox="1"/>
          <p:nvPr/>
        </p:nvSpPr>
        <p:spPr>
          <a:xfrm>
            <a:off x="152400" y="1524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0098D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endParaRPr/>
          </a:p>
        </p:txBody>
      </p:sp>
      <p:pic>
        <p:nvPicPr>
          <p:cNvPr id="455" name="Google Shape;45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7675" y="3930951"/>
            <a:ext cx="2401075" cy="10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5388" y="1467027"/>
            <a:ext cx="6227928" cy="246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515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9"/>
          <p:cNvSpPr txBox="1"/>
          <p:nvPr>
            <p:ph type="ctrTitle"/>
          </p:nvPr>
        </p:nvSpPr>
        <p:spPr>
          <a:xfrm>
            <a:off x="311700" y="1489370"/>
            <a:ext cx="8520600" cy="146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5100">
                <a:latin typeface="Inter"/>
                <a:ea typeface="Inter"/>
                <a:cs typeface="Inter"/>
                <a:sym typeface="Inter"/>
              </a:rPr>
              <a:t>Timescale Cloud</a:t>
            </a:r>
            <a:endParaRPr b="1" sz="5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2" name="Google Shape;462;p49"/>
          <p:cNvSpPr txBox="1"/>
          <p:nvPr/>
        </p:nvSpPr>
        <p:spPr>
          <a:xfrm>
            <a:off x="2052150" y="3022025"/>
            <a:ext cx="5039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TimescaleDB in the cloud</a:t>
            </a:r>
            <a:endParaRPr b="1" sz="23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0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8" name="Google Shape;468;p50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9" name="Google Shape;469;p50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50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0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Timescale Cloud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2" name="Google Shape;47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3550" y="816850"/>
            <a:ext cx="6060749" cy="40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Google Shape;479;p51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51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1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Timescale Cloud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82" name="Google Shape;48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252" y="865875"/>
            <a:ext cx="7361848" cy="423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5FE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995500" y="1919250"/>
            <a:ext cx="7840800" cy="130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472EC"/>
                </a:solidFill>
                <a:latin typeface="Inter"/>
                <a:ea typeface="Inter"/>
                <a:cs typeface="Inter"/>
                <a:sym typeface="Inter"/>
              </a:rPr>
              <a:t>What is time-series data?</a:t>
            </a:r>
            <a:endParaRPr b="1" sz="42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1083700" y="3849777"/>
            <a:ext cx="34251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6"/>
          <p:cNvSpPr txBox="1"/>
          <p:nvPr>
            <p:ph idx="1" type="subTitle"/>
          </p:nvPr>
        </p:nvSpPr>
        <p:spPr>
          <a:xfrm>
            <a:off x="995500" y="1534598"/>
            <a:ext cx="18522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01</a:t>
            </a:r>
            <a:endParaRPr b="1" sz="65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-11775" y="3583233"/>
            <a:ext cx="2893200" cy="0"/>
          </a:xfrm>
          <a:prstGeom prst="straightConnector1">
            <a:avLst/>
          </a:prstGeom>
          <a:noFill/>
          <a:ln cap="flat" cmpd="sng" w="19050">
            <a:solidFill>
              <a:srgbClr val="C6D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6"/>
          <p:cNvSpPr txBox="1"/>
          <p:nvPr/>
        </p:nvSpPr>
        <p:spPr>
          <a:xfrm>
            <a:off x="5781325" y="2880525"/>
            <a:ext cx="310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accent3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52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0" name="Google Shape;490;p52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2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Timescale Cloud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2" name="Google Shape;4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6863" y="707525"/>
            <a:ext cx="6188631" cy="415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3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53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53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0" name="Google Shape;500;p53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3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Timescale Cloud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02" name="Google Shape;50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6650" y="731125"/>
            <a:ext cx="6789074" cy="42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 txBox="1"/>
          <p:nvPr/>
        </p:nvSpPr>
        <p:spPr>
          <a:xfrm>
            <a:off x="213400" y="707534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08" name="Google Shape;508;p54"/>
          <p:cNvSpPr txBox="1"/>
          <p:nvPr/>
        </p:nvSpPr>
        <p:spPr>
          <a:xfrm>
            <a:off x="1218150" y="731127"/>
            <a:ext cx="5242500" cy="4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9" name="Google Shape;509;p54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54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0475" y="733514"/>
            <a:ext cx="7363217" cy="3676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4"/>
          <p:cNvSpPr txBox="1"/>
          <p:nvPr/>
        </p:nvSpPr>
        <p:spPr>
          <a:xfrm>
            <a:off x="1196628" y="197225"/>
            <a:ext cx="6989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300"/>
              <a:t>Timescale Cloud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515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5"/>
          <p:cNvSpPr txBox="1"/>
          <p:nvPr>
            <p:ph type="ctrTitle"/>
          </p:nvPr>
        </p:nvSpPr>
        <p:spPr>
          <a:xfrm>
            <a:off x="311700" y="794283"/>
            <a:ext cx="85206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Questions?</a:t>
            </a:r>
            <a:endParaRPr b="1" sz="4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18" name="Google Shape;51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100" y="2354875"/>
            <a:ext cx="1880775" cy="2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100" y="1919133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5"/>
          <p:cNvSpPr txBox="1"/>
          <p:nvPr/>
        </p:nvSpPr>
        <p:spPr>
          <a:xfrm>
            <a:off x="4122600" y="3040075"/>
            <a:ext cx="28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Scan the QR code to visit the Timescale home page!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DB515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6"/>
          <p:cNvSpPr txBox="1"/>
          <p:nvPr>
            <p:ph type="ctrTitle"/>
          </p:nvPr>
        </p:nvSpPr>
        <p:spPr>
          <a:xfrm>
            <a:off x="311700" y="794283"/>
            <a:ext cx="8520600" cy="86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Thank you!</a:t>
            </a:r>
            <a:endParaRPr b="1" sz="4200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26" name="Google Shape;52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7100" y="2354875"/>
            <a:ext cx="1880775" cy="26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6100" y="1919133"/>
            <a:ext cx="28575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6"/>
          <p:cNvSpPr txBox="1"/>
          <p:nvPr/>
        </p:nvSpPr>
        <p:spPr>
          <a:xfrm>
            <a:off x="4122600" y="3040075"/>
            <a:ext cx="285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 Medium"/>
                <a:ea typeface="Inter Medium"/>
                <a:cs typeface="Inter Medium"/>
                <a:sym typeface="Inter Medium"/>
              </a:rPr>
              <a:t>Scan the QR code to visit the Timescale home page!</a:t>
            </a:r>
            <a:endParaRPr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230675" y="947696"/>
            <a:ext cx="2678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Code sample </a:t>
            </a:r>
            <a:endParaRPr b="1"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1235425" y="971289"/>
            <a:ext cx="52425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Financial time-series data</a:t>
            </a:r>
            <a:endParaRPr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1213895" y="437394"/>
            <a:ext cx="431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Time-series DDL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304517" y="1309991"/>
            <a:ext cx="4352700" cy="11328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TABLE 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stocks (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time</a:t>
            </a:r>
            <a:r>
              <a:rPr lang="en" sz="1100">
                <a:solidFill>
                  <a:srgbClr val="141E3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TIMESTAMPTZ NOT NULL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price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 NULL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symbol </a:t>
            </a:r>
            <a:r>
              <a:rPr lang="en" sz="11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TEXT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endParaRPr sz="11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100">
              <a:solidFill>
                <a:schemeClr val="dk1"/>
              </a:solidFill>
              <a:highlight>
                <a:srgbClr val="EEF5F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1235425" y="2634739"/>
            <a:ext cx="52425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0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IoT</a:t>
            </a:r>
            <a:r>
              <a:rPr b="1" lang="en" sz="1000">
                <a:solidFill>
                  <a:srgbClr val="141E35"/>
                </a:solidFill>
                <a:latin typeface="Inter"/>
                <a:ea typeface="Inter"/>
                <a:cs typeface="Inter"/>
                <a:sym typeface="Inter"/>
              </a:rPr>
              <a:t> time-series data</a:t>
            </a:r>
            <a:endParaRPr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1304517" y="2973441"/>
            <a:ext cx="4352700" cy="1327500"/>
          </a:xfrm>
          <a:prstGeom prst="rect">
            <a:avLst/>
          </a:prstGeom>
          <a:solidFill>
            <a:srgbClr val="EEF5FE"/>
          </a:solidFill>
          <a:ln cap="flat" cmpd="sng" w="9525">
            <a:solidFill>
              <a:srgbClr val="EEF5F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TABLE 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measurements (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time</a:t>
            </a:r>
            <a:r>
              <a:rPr lang="en" sz="1100">
                <a:solidFill>
                  <a:srgbClr val="141E3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TIMESTAMPTZ NOT NULL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deviceID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INT NULL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sensor_value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NULL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</a:t>
            </a:r>
            <a:endParaRPr sz="11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location</a:t>
            </a:r>
            <a:r>
              <a:rPr lang="en" sz="11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geometry NULL</a:t>
            </a:r>
            <a:endParaRPr sz="11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endParaRPr sz="1100">
              <a:solidFill>
                <a:schemeClr val="dk1"/>
              </a:solidFill>
              <a:highlight>
                <a:srgbClr val="EEF5FE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304525" y="4436325"/>
            <a:ext cx="43158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141E35"/>
                </a:solidFill>
                <a:latin typeface="Roboto"/>
                <a:ea typeface="Roboto"/>
                <a:cs typeface="Roboto"/>
                <a:sym typeface="Roboto"/>
              </a:rPr>
              <a:t>…</a:t>
            </a:r>
            <a:endParaRPr>
              <a:solidFill>
                <a:srgbClr val="141E3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152500" y="590625"/>
            <a:ext cx="2672400" cy="84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Kinds of time-series data</a:t>
            </a:r>
            <a:endParaRPr b="1"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295150" y="114150"/>
            <a:ext cx="5329200" cy="49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●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Financial data 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Stocks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OLTP (Online Transaction Processing)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●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IoT data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Smartphones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Smart fridges, TVs, etc.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Industrial sensors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●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Observability data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Traces, spans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Logs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141E35"/>
              </a:buClr>
              <a:buSzPts val="1400"/>
              <a:buFont typeface="Inter Medium"/>
              <a:buChar char="○"/>
            </a:pPr>
            <a:r>
              <a:rPr lang="en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Metrics</a:t>
            </a:r>
            <a:endParaRPr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26" name="Google Shape;126;p18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193251" y="2730206"/>
            <a:ext cx="2151900" cy="8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E35"/>
                </a:solidFill>
                <a:latin typeface="Inter Medium"/>
                <a:ea typeface="Inter Medium"/>
                <a:cs typeface="Inter Medium"/>
                <a:sym typeface="Inter Medium"/>
              </a:rPr>
              <a:t>Consolidated Tape A </a:t>
            </a:r>
            <a:endParaRPr sz="11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41E35"/>
                </a:solidFill>
                <a:latin typeface="Inter Medium"/>
                <a:ea typeface="Inter Medium"/>
                <a:cs typeface="Inter Medium"/>
                <a:sym typeface="Inter Medium"/>
              </a:rPr>
              <a:t>trading volume</a:t>
            </a:r>
            <a:endParaRPr sz="11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https://www.nyse.com/markets/us-equity-volumes</a:t>
            </a:r>
            <a:endParaRPr sz="9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2" name="Google Shape;132;p19"/>
          <p:cNvSpPr txBox="1"/>
          <p:nvPr/>
        </p:nvSpPr>
        <p:spPr>
          <a:xfrm>
            <a:off x="3748400" y="2697038"/>
            <a:ext cx="26067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4.2B Transactions</a:t>
            </a:r>
            <a:endParaRPr sz="1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23400 Trading Seconds</a:t>
            </a:r>
            <a:endParaRPr sz="1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6479461" y="2730194"/>
            <a:ext cx="21519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CFTC requires that financial records be kept for 5 years and “readily available” for </a:t>
            </a:r>
            <a:endParaRPr sz="1100">
              <a:solidFill>
                <a:schemeClr val="dk1"/>
              </a:solidFill>
              <a:latin typeface="Inter Medium"/>
              <a:ea typeface="Inter Medium"/>
              <a:cs typeface="Inter Medium"/>
              <a:sym typeface="Inter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Inter Medium"/>
                <a:ea typeface="Inter Medium"/>
                <a:cs typeface="Inter Medium"/>
                <a:sym typeface="Inter Medium"/>
              </a:rPr>
              <a:t>2 years</a:t>
            </a:r>
            <a:endParaRPr sz="1100">
              <a:solidFill>
                <a:srgbClr val="141E35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213901" y="437400"/>
            <a:ext cx="529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41E35"/>
                </a:solidFill>
                <a:highlight>
                  <a:srgbClr val="FFFFFF"/>
                </a:highlight>
                <a:latin typeface="Inter"/>
                <a:ea typeface="Inter"/>
                <a:cs typeface="Inter"/>
                <a:sym typeface="Inter"/>
              </a:rPr>
              <a:t>Time-series data means scale</a:t>
            </a:r>
            <a:endParaRPr b="1" sz="2400">
              <a:solidFill>
                <a:srgbClr val="141E35"/>
              </a:solidFill>
              <a:highlight>
                <a:srgbClr val="FFFFFF"/>
              </a:highlight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5" name="Google Shape;135;p19"/>
          <p:cNvSpPr/>
          <p:nvPr/>
        </p:nvSpPr>
        <p:spPr>
          <a:xfrm>
            <a:off x="0" y="0"/>
            <a:ext cx="6264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134709" y="238475"/>
            <a:ext cx="363502" cy="3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/>
          <p:nvPr/>
        </p:nvSpPr>
        <p:spPr>
          <a:xfrm>
            <a:off x="142350" y="4653750"/>
            <a:ext cx="338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1032563" y="1831800"/>
            <a:ext cx="250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4.2B</a:t>
            </a:r>
            <a:endParaRPr b="1" sz="45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1209565" y="1609413"/>
            <a:ext cx="215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NYSE transactions per </a:t>
            </a: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day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4262677" y="1831792"/>
            <a:ext cx="150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162K</a:t>
            </a:r>
            <a:endParaRPr b="1" sz="42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3838700" y="1609413"/>
            <a:ext cx="2426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NYSE transactions per </a:t>
            </a: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second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2" name="Google Shape;142;p19"/>
          <p:cNvSpPr txBox="1"/>
          <p:nvPr/>
        </p:nvSpPr>
        <p:spPr>
          <a:xfrm>
            <a:off x="6805265" y="1832916"/>
            <a:ext cx="1500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5.4T</a:t>
            </a:r>
            <a:endParaRPr b="1" sz="4200">
              <a:solidFill>
                <a:schemeClr val="accen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6436737" y="1609413"/>
            <a:ext cx="2355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Inter Medium"/>
                <a:ea typeface="Inter Medium"/>
                <a:cs typeface="Inter Medium"/>
                <a:sym typeface="Inter Medium"/>
              </a:rPr>
              <a:t>NYSE transactions in </a:t>
            </a:r>
            <a:r>
              <a:rPr b="1" lang="en" sz="11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5 years</a:t>
            </a:r>
            <a:endParaRPr b="1" sz="1100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" name="Google Shape;144;p19"/>
          <p:cNvCxnSpPr/>
          <p:nvPr/>
        </p:nvCxnSpPr>
        <p:spPr>
          <a:xfrm>
            <a:off x="6307522" y="1963413"/>
            <a:ext cx="0" cy="1168500"/>
          </a:xfrm>
          <a:prstGeom prst="straightConnector1">
            <a:avLst/>
          </a:prstGeom>
          <a:noFill/>
          <a:ln cap="flat" cmpd="sng" w="9525">
            <a:solidFill>
              <a:srgbClr val="DCDC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>
            <a:off x="3666772" y="1977788"/>
            <a:ext cx="0" cy="1168500"/>
          </a:xfrm>
          <a:prstGeom prst="straightConnector1">
            <a:avLst/>
          </a:prstGeom>
          <a:noFill/>
          <a:ln cap="flat" cmpd="sng" w="9525">
            <a:solidFill>
              <a:srgbClr val="DCDC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9"/>
          <p:cNvCxnSpPr/>
          <p:nvPr/>
        </p:nvCxnSpPr>
        <p:spPr>
          <a:xfrm>
            <a:off x="4252450" y="3066038"/>
            <a:ext cx="1641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F5F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ctrTitle"/>
          </p:nvPr>
        </p:nvSpPr>
        <p:spPr>
          <a:xfrm>
            <a:off x="995500" y="2359950"/>
            <a:ext cx="6687900" cy="7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472EC"/>
                </a:solidFill>
                <a:latin typeface="Inter"/>
                <a:ea typeface="Inter"/>
                <a:cs typeface="Inter"/>
                <a:sym typeface="Inter"/>
              </a:rPr>
              <a:t>Time-series data </a:t>
            </a:r>
            <a:endParaRPr b="1" sz="42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1472EC"/>
                </a:solidFill>
                <a:latin typeface="Inter"/>
                <a:ea typeface="Inter"/>
                <a:cs typeface="Inter"/>
                <a:sym typeface="Inter"/>
              </a:rPr>
              <a:t>on PostgreSQL</a:t>
            </a:r>
            <a:endParaRPr b="1" sz="42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1083700" y="3539175"/>
            <a:ext cx="3425100" cy="53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472EC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" name="Google Shape;153;p20"/>
          <p:cNvSpPr txBox="1"/>
          <p:nvPr>
            <p:ph idx="1" type="subTitle"/>
          </p:nvPr>
        </p:nvSpPr>
        <p:spPr>
          <a:xfrm>
            <a:off x="995500" y="861261"/>
            <a:ext cx="18522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500">
                <a:solidFill>
                  <a:srgbClr val="1472EC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02</a:t>
            </a:r>
            <a:endParaRPr b="1" sz="6500">
              <a:solidFill>
                <a:srgbClr val="1472EC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cxnSp>
        <p:nvCxnSpPr>
          <p:cNvPr id="154" name="Google Shape;154;p20"/>
          <p:cNvCxnSpPr/>
          <p:nvPr/>
        </p:nvCxnSpPr>
        <p:spPr>
          <a:xfrm>
            <a:off x="-11775" y="3272631"/>
            <a:ext cx="2893200" cy="0"/>
          </a:xfrm>
          <a:prstGeom prst="straightConnector1">
            <a:avLst/>
          </a:prstGeom>
          <a:noFill/>
          <a:ln cap="flat" cmpd="sng" w="19050">
            <a:solidFill>
              <a:srgbClr val="C6D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/>
          <p:nvPr/>
        </p:nvSpPr>
        <p:spPr>
          <a:xfrm>
            <a:off x="-30950" y="0"/>
            <a:ext cx="3030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/>
        </p:nvSpPr>
        <p:spPr>
          <a:xfrm>
            <a:off x="228700" y="590629"/>
            <a:ext cx="27714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Why PostgreSQL?</a:t>
            </a:r>
            <a:endParaRPr b="1" sz="2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1" name="Google Shape;161;p21"/>
          <p:cNvSpPr txBox="1"/>
          <p:nvPr/>
        </p:nvSpPr>
        <p:spPr>
          <a:xfrm>
            <a:off x="3286525" y="467450"/>
            <a:ext cx="53292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Flourishing ecosystem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Tried and tested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Inter Medium"/>
                <a:ea typeface="Inter Medium"/>
                <a:cs typeface="Inter Medium"/>
                <a:sym typeface="Inter Medium"/>
              </a:rPr>
              <a:t>Not a DSL (InfluxQL, FQL, etc.)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You don’t have to write your own JOINs on the application level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141E35"/>
              </a:buClr>
              <a:buSzPts val="1800"/>
              <a:buFont typeface="Inter Medium"/>
              <a:buChar char="●"/>
            </a:pPr>
            <a:r>
              <a:rPr lang="en" sz="1800">
                <a:solidFill>
                  <a:srgbClr val="141E35"/>
                </a:solidFill>
                <a:highlight>
                  <a:srgbClr val="FFFFFF"/>
                </a:highlight>
                <a:latin typeface="Inter Medium"/>
                <a:ea typeface="Inter Medium"/>
                <a:cs typeface="Inter Medium"/>
                <a:sym typeface="Inter Medium"/>
              </a:rPr>
              <a:t>You already know PostgreSQL</a:t>
            </a:r>
            <a:endParaRPr sz="1800">
              <a:solidFill>
                <a:srgbClr val="141E35"/>
              </a:solidFill>
              <a:highlight>
                <a:srgbClr val="FFFFFF"/>
              </a:highlight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0" l="0" r="71531" t="0"/>
          <a:stretch/>
        </p:blipFill>
        <p:spPr>
          <a:xfrm>
            <a:off x="300821" y="4560002"/>
            <a:ext cx="362337" cy="3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50" y="1939351"/>
            <a:ext cx="2050574" cy="2114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141E35"/>
      </a:dk1>
      <a:lt1>
        <a:srgbClr val="FFFFFF"/>
      </a:lt1>
      <a:dk2>
        <a:srgbClr val="434C5C"/>
      </a:dk2>
      <a:lt2>
        <a:srgbClr val="EEEEEE"/>
      </a:lt2>
      <a:accent1>
        <a:srgbClr val="1472EC"/>
      </a:accent1>
      <a:accent2>
        <a:srgbClr val="FDB515"/>
      </a:accent2>
      <a:accent3>
        <a:srgbClr val="D44674"/>
      </a:accent3>
      <a:accent4>
        <a:srgbClr val="A76CD3"/>
      </a:accent4>
      <a:accent5>
        <a:srgbClr val="69BFE5"/>
      </a:accent5>
      <a:accent6>
        <a:srgbClr val="45C76E"/>
      </a:accent6>
      <a:hlink>
        <a:srgbClr val="141E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